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2" r:id="rId3"/>
    <p:sldId id="270" r:id="rId4"/>
    <p:sldId id="263" r:id="rId5"/>
    <p:sldId id="264" r:id="rId6"/>
    <p:sldId id="265" r:id="rId7"/>
    <p:sldId id="268" r:id="rId8"/>
    <p:sldId id="269" r:id="rId9"/>
    <p:sldId id="266" r:id="rId10"/>
    <p:sldId id="272" r:id="rId11"/>
    <p:sldId id="273" r:id="rId12"/>
    <p:sldId id="267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8" d="100"/>
          <a:sy n="68" d="100"/>
        </p:scale>
        <p:origin x="2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110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9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6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699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236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11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566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02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485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773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71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61135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ec-sensors.com/" TargetMode="External"/><Relationship Id="rId2" Type="http://schemas.openxmlformats.org/officeDocument/2006/relationships/hyperlink" Target="https://www.epa.gov/air-trend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ec-sensors.com/" TargetMode="External"/><Relationship Id="rId2" Type="http://schemas.openxmlformats.org/officeDocument/2006/relationships/hyperlink" Target="https://www.epa.gov/air-trend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Pitch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Charles Christianson</a:t>
            </a:r>
          </a:p>
          <a:p>
            <a:r>
              <a:rPr lang="en-US" dirty="0"/>
              <a:t>SEIS744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225261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Quality APIs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Breezeometer.com</a:t>
            </a:r>
          </a:p>
          <a:p>
            <a:pPr lvl="1"/>
            <a:r>
              <a:rPr lang="en-US" dirty="0"/>
              <a:t>Commercial License</a:t>
            </a:r>
          </a:p>
          <a:p>
            <a:pPr lvl="1"/>
            <a:r>
              <a:rPr lang="en-US" dirty="0"/>
              <a:t>Different Pricing/Service levels (Free Trial)</a:t>
            </a:r>
          </a:p>
          <a:p>
            <a:pPr lvl="1"/>
            <a:r>
              <a:rPr lang="en-US" dirty="0"/>
              <a:t>International?</a:t>
            </a:r>
          </a:p>
          <a:p>
            <a:pPr lvl="1"/>
            <a:r>
              <a:rPr lang="en-US" dirty="0"/>
              <a:t>Uses Latitude and Longitude</a:t>
            </a:r>
          </a:p>
          <a:p>
            <a:r>
              <a:rPr lang="en-US" dirty="0" err="1"/>
              <a:t>AirNow</a:t>
            </a:r>
            <a:r>
              <a:rPr lang="en-US" dirty="0"/>
              <a:t> API – EPA supported service with data from US, Canada, and Mexico</a:t>
            </a:r>
          </a:p>
          <a:p>
            <a:pPr lvl="1"/>
            <a:r>
              <a:rPr lang="en-US" dirty="0"/>
              <a:t>Public License</a:t>
            </a:r>
          </a:p>
          <a:p>
            <a:pPr lvl="1"/>
            <a:r>
              <a:rPr lang="en-US" dirty="0"/>
              <a:t>North America focused</a:t>
            </a:r>
          </a:p>
          <a:p>
            <a:r>
              <a:rPr lang="en-US" dirty="0" err="1"/>
              <a:t>AccuWeather</a:t>
            </a:r>
            <a:r>
              <a:rPr lang="en-US" dirty="0"/>
              <a:t> Aire Quality API</a:t>
            </a:r>
          </a:p>
          <a:p>
            <a:pPr lvl="1"/>
            <a:r>
              <a:rPr lang="en-US" dirty="0"/>
              <a:t>Commercial License</a:t>
            </a:r>
          </a:p>
          <a:p>
            <a:pPr lvl="1"/>
            <a:r>
              <a:rPr lang="en-US" dirty="0"/>
              <a:t>International (But seems focused on Korea and China)</a:t>
            </a:r>
          </a:p>
          <a:p>
            <a:r>
              <a:rPr lang="en-US" dirty="0" err="1"/>
              <a:t>AirVisual</a:t>
            </a:r>
            <a:r>
              <a:rPr lang="en-US" dirty="0"/>
              <a:t> – Weather,  Air Quality (AQI) and pollution API</a:t>
            </a:r>
          </a:p>
          <a:p>
            <a:pPr lvl="1"/>
            <a:r>
              <a:rPr lang="en-US" dirty="0"/>
              <a:t>Tiered commercial license (includes free Tier – 10K r/m, 1M r/m, 10M r/m)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466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and upcoming Devices “in the Wild”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02" t="2187" r="9047"/>
          <a:stretch/>
        </p:blipFill>
        <p:spPr>
          <a:xfrm>
            <a:off x="646545" y="1865744"/>
            <a:ext cx="2503055" cy="359778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9846" y="5032644"/>
            <a:ext cx="21916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TZOA</a:t>
            </a:r>
          </a:p>
          <a:p>
            <a:r>
              <a:rPr lang="en-US" sz="1000" dirty="0"/>
              <a:t>Air Quality, Temp, Humidity, light, UV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2492" r="12839"/>
          <a:stretch/>
        </p:blipFill>
        <p:spPr>
          <a:xfrm>
            <a:off x="3665278" y="2048978"/>
            <a:ext cx="3699803" cy="27871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29411" t="13096" r="29436" b="13096"/>
          <a:stretch/>
        </p:blipFill>
        <p:spPr>
          <a:xfrm>
            <a:off x="9317775" y="2245547"/>
            <a:ext cx="2293033" cy="30843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14518" y="5329871"/>
            <a:ext cx="2977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Lapka</a:t>
            </a:r>
            <a:r>
              <a:rPr lang="en-US" sz="1200" dirty="0"/>
              <a:t> (Personal </a:t>
            </a:r>
            <a:r>
              <a:rPr lang="en-US" sz="1200" dirty="0" err="1"/>
              <a:t>Env</a:t>
            </a:r>
            <a:r>
              <a:rPr lang="en-US" sz="1200" dirty="0"/>
              <a:t> Sensors – not pollution)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4605" y="2048978"/>
            <a:ext cx="1589686" cy="159245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l="17448" t="12968" r="18000"/>
          <a:stretch/>
        </p:blipFill>
        <p:spPr>
          <a:xfrm>
            <a:off x="7004806" y="4279606"/>
            <a:ext cx="2158084" cy="193696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7177189" y="6216568"/>
            <a:ext cx="1813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Clarity air quality monitor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9815" y="4378958"/>
            <a:ext cx="2241670" cy="21691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85536" y="5867317"/>
            <a:ext cx="19848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/>
              <a:t>Sprimo</a:t>
            </a:r>
            <a:r>
              <a:rPr lang="en-US" sz="1200" dirty="0"/>
              <a:t> Personal Air Monitor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48433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Hardware</a:t>
            </a:r>
          </a:p>
          <a:p>
            <a:pPr lvl="1"/>
            <a:r>
              <a:rPr lang="en-US" dirty="0"/>
              <a:t>Effectiveness and durability of available sensors unknown</a:t>
            </a:r>
          </a:p>
          <a:p>
            <a:pPr lvl="1"/>
            <a:r>
              <a:rPr lang="en-US" dirty="0"/>
              <a:t>Cross-sensitivity can distort results (can be compensated for with multiple sensors – but increases size, power, cost)</a:t>
            </a:r>
          </a:p>
          <a:p>
            <a:pPr lvl="1"/>
            <a:r>
              <a:rPr lang="en-US" dirty="0"/>
              <a:t>Cost – effective sensors can be expensive – cost needs to be driven down</a:t>
            </a:r>
          </a:p>
          <a:p>
            <a:r>
              <a:rPr lang="en-US" dirty="0"/>
              <a:t>Legal/Regulatory</a:t>
            </a:r>
          </a:p>
          <a:p>
            <a:pPr lvl="1"/>
            <a:r>
              <a:rPr lang="en-US" dirty="0"/>
              <a:t>Intellectual Property – Either need to partner with Mask / air filtration company or develop IP safe solution</a:t>
            </a:r>
          </a:p>
          <a:p>
            <a:pPr lvl="1"/>
            <a:r>
              <a:rPr lang="en-US" dirty="0"/>
              <a:t>Public Safety – regulations – Can a user rely on device? Is there liability?</a:t>
            </a:r>
          </a:p>
          <a:p>
            <a:r>
              <a:rPr lang="en-US" dirty="0"/>
              <a:t>Data</a:t>
            </a:r>
          </a:p>
          <a:p>
            <a:pPr lvl="1"/>
            <a:r>
              <a:rPr lang="en-US" dirty="0"/>
              <a:t>Indoor vs Outdoor quality (if you are indoors, the air quality may vary dramatically from outdoors, either better or worse.)</a:t>
            </a:r>
          </a:p>
          <a:p>
            <a:r>
              <a:rPr lang="en-US" dirty="0"/>
              <a:t>Market Acceptance</a:t>
            </a:r>
          </a:p>
          <a:p>
            <a:pPr lvl="1"/>
            <a:r>
              <a:rPr lang="en-US" dirty="0"/>
              <a:t>Find the correct price point</a:t>
            </a:r>
          </a:p>
          <a:p>
            <a:pPr lvl="1"/>
            <a:r>
              <a:rPr lang="en-US" dirty="0"/>
              <a:t>Target market may be international – (Urban China? Combination of high pollution with increasingly wealthy style conscious consumers)</a:t>
            </a:r>
          </a:p>
          <a:p>
            <a:pPr lvl="1"/>
            <a:r>
              <a:rPr lang="en-US" dirty="0"/>
              <a:t>Competitive products</a:t>
            </a:r>
          </a:p>
        </p:txBody>
      </p:sp>
    </p:spTree>
    <p:extLst>
      <p:ext uri="{BB962C8B-B14F-4D97-AF65-F5344CB8AC3E}">
        <p14:creationId xmlns:p14="http://schemas.microsoft.com/office/powerpoint/2010/main" val="2942992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Amazon.com (Search for these items)</a:t>
            </a:r>
          </a:p>
          <a:p>
            <a:pPr lvl="1"/>
            <a:r>
              <a:rPr lang="en-US" dirty="0"/>
              <a:t>RZ Dust/Pollution Mask w/2 Laboratory Tested Filters, Model M1, Black, Size Regular/Large</a:t>
            </a:r>
          </a:p>
          <a:p>
            <a:pPr lvl="1"/>
            <a:r>
              <a:rPr lang="en-US" dirty="0" err="1"/>
              <a:t>Leeko</a:t>
            </a:r>
            <a:r>
              <a:rPr lang="en-US" dirty="0"/>
              <a:t> Anti-dust Anti-pollution </a:t>
            </a:r>
            <a:r>
              <a:rPr lang="en-US" dirty="0" err="1"/>
              <a:t>Mask,Half</a:t>
            </a:r>
            <a:r>
              <a:rPr lang="en-US" dirty="0"/>
              <a:t> Face Ski Snowboard Bike Motorcycle Cycling Mask - Free Size</a:t>
            </a:r>
          </a:p>
          <a:p>
            <a:pPr lvl="1"/>
            <a:r>
              <a:rPr lang="en-US" dirty="0"/>
              <a:t>Boblov 2-In-1 Wireless Cycling Anti-Pollution </a:t>
            </a:r>
            <a:r>
              <a:rPr lang="en-US" dirty="0" err="1"/>
              <a:t>Mask&amp;Bone</a:t>
            </a:r>
            <a:r>
              <a:rPr lang="en-US" dirty="0"/>
              <a:t> Conduction BT Bluetooth Stereo Headphone</a:t>
            </a:r>
          </a:p>
          <a:p>
            <a:pPr lvl="1"/>
            <a:r>
              <a:rPr lang="en-US" dirty="0"/>
              <a:t>3M Aura Particulate Respirator 9211+/37193(AAD) N95, Stapled Flat Fold Disposable, Exhalation Valve</a:t>
            </a:r>
          </a:p>
          <a:p>
            <a:pPr lvl="1"/>
            <a:r>
              <a:rPr lang="nn-NO" dirty="0"/>
              <a:t>Vogmask Chakra N99 CV (Medium 51-130 lbs/23-58 kg)</a:t>
            </a:r>
          </a:p>
          <a:p>
            <a:r>
              <a:rPr lang="nn-NO" dirty="0"/>
              <a:t>Common Pollutants: </a:t>
            </a:r>
            <a:r>
              <a:rPr lang="nn-NO" dirty="0">
                <a:hlinkClick r:id="rId2"/>
              </a:rPr>
              <a:t>https://www.epa.gov/air-trends</a:t>
            </a:r>
            <a:endParaRPr lang="nn-NO" dirty="0"/>
          </a:p>
          <a:p>
            <a:r>
              <a:rPr lang="nn-NO" dirty="0"/>
              <a:t>Spec Sensors: </a:t>
            </a:r>
            <a:r>
              <a:rPr lang="nn-NO" dirty="0">
                <a:hlinkClick r:id="rId3"/>
              </a:rPr>
              <a:t>https://www.spec-sensors.com</a:t>
            </a:r>
            <a:endParaRPr lang="nn-NO" dirty="0"/>
          </a:p>
        </p:txBody>
      </p:sp>
    </p:spTree>
    <p:extLst>
      <p:ext uri="{BB962C8B-B14F-4D97-AF65-F5344CB8AC3E}">
        <p14:creationId xmlns:p14="http://schemas.microsoft.com/office/powerpoint/2010/main" val="366039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– Smart Pollution Mask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wanted to build on the idea of the Smart Pollution Mask. Originally an idea for an unbounded exercise, the challenge is to determine a real, workable solution</a:t>
            </a:r>
          </a:p>
          <a:p>
            <a:r>
              <a:rPr lang="en-US" dirty="0"/>
              <a:t>Proof-of-concept type project – can I build a sensor/processor/communication apparatus that could be fitted to a mask.</a:t>
            </a:r>
          </a:p>
          <a:p>
            <a:pPr lvl="1"/>
            <a:r>
              <a:rPr lang="en-US" dirty="0"/>
              <a:t>Due to time, skill, and budget limitations, my focus for this class will be on the electronic circuit and data path from device to cloud.</a:t>
            </a:r>
          </a:p>
          <a:p>
            <a:r>
              <a:rPr lang="en-US" dirty="0"/>
              <a:t>Background</a:t>
            </a:r>
          </a:p>
          <a:p>
            <a:pPr lvl="1"/>
            <a:r>
              <a:rPr lang="en-US" dirty="0"/>
              <a:t>Air pollution is a serious concern in many parts of the world</a:t>
            </a:r>
          </a:p>
          <a:p>
            <a:pPr lvl="1"/>
            <a:r>
              <a:rPr lang="en-US" dirty="0"/>
              <a:t>Extreme pollution can be dangerous, but even less obvious pollution can have serious health consequences</a:t>
            </a:r>
          </a:p>
          <a:p>
            <a:pPr lvl="1"/>
            <a:r>
              <a:rPr lang="en-US" dirty="0"/>
              <a:t>A variety of Masks exist, but they do not tell you when you should be wearing them.</a:t>
            </a:r>
          </a:p>
          <a:p>
            <a:r>
              <a:rPr lang="en-US" dirty="0"/>
              <a:t>Alternatives</a:t>
            </a:r>
          </a:p>
          <a:p>
            <a:pPr lvl="1"/>
            <a:r>
              <a:rPr lang="en-US" dirty="0"/>
              <a:t>Could the sensor/indicator be separate/attachable? (</a:t>
            </a:r>
            <a:r>
              <a:rPr lang="en-US" dirty="0" err="1"/>
              <a:t>ie</a:t>
            </a:r>
            <a:r>
              <a:rPr lang="en-US" dirty="0"/>
              <a:t>. Wearables – like a pendant or wristband?)</a:t>
            </a:r>
          </a:p>
          <a:p>
            <a:pPr lvl="1"/>
            <a:r>
              <a:rPr lang="en-US" dirty="0"/>
              <a:t>What about Commercial/Industrial/</a:t>
            </a:r>
            <a:r>
              <a:rPr lang="en-US" dirty="0" err="1"/>
              <a:t>HazMat</a:t>
            </a:r>
            <a:r>
              <a:rPr lang="en-US" dirty="0"/>
              <a:t> applications? Higher budget (but higher cost/criticality)</a:t>
            </a:r>
          </a:p>
        </p:txBody>
      </p:sp>
    </p:spTree>
    <p:extLst>
      <p:ext uri="{BB962C8B-B14F-4D97-AF65-F5344CB8AC3E}">
        <p14:creationId xmlns:p14="http://schemas.microsoft.com/office/powerpoint/2010/main" val="3844525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Mask Types/Styles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14409" y="2010982"/>
            <a:ext cx="3633787" cy="3633787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407075" y="4906227"/>
            <a:ext cx="2545658" cy="14662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193" y="4614510"/>
            <a:ext cx="1529463" cy="164576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34220" y="6068905"/>
            <a:ext cx="14334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RZ Dust/Pollution Mask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87831" y="2127963"/>
            <a:ext cx="20826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Leeko</a:t>
            </a:r>
            <a:r>
              <a:rPr lang="en-US" sz="1000" dirty="0"/>
              <a:t> Anti-dust Anti-pollution Mask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1193" y="6315126"/>
            <a:ext cx="15969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Respro </a:t>
            </a:r>
            <a:r>
              <a:rPr lang="en-US" sz="1000" dirty="0" err="1"/>
              <a:t>Sportsta</a:t>
            </a:r>
            <a:r>
              <a:rPr lang="en-US" sz="1000" dirty="0"/>
              <a:t> Face Mask</a:t>
            </a:r>
          </a:p>
        </p:txBody>
      </p:sp>
      <p:pic>
        <p:nvPicPr>
          <p:cNvPr id="1026" name="Picture 2" descr="https://images-na.ssl-images-amazon.com/images/I/61zY6FhfKKL._SL1020_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3719" y="2037119"/>
            <a:ext cx="2362162" cy="236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9864800" y="2251073"/>
            <a:ext cx="152958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Vogmask Chakra N99 CV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8538" y="2142126"/>
            <a:ext cx="3138176" cy="195613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162975" y="4276171"/>
            <a:ext cx="229437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3M Aura </a:t>
            </a:r>
            <a:r>
              <a:rPr lang="en-US" sz="1000" dirty="0" err="1"/>
              <a:t>cAuBU</a:t>
            </a:r>
            <a:r>
              <a:rPr lang="en-US" sz="1000" dirty="0"/>
              <a:t> Particulate Respirator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8961" y="4389700"/>
            <a:ext cx="3146221" cy="209538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9018777" y="4213125"/>
            <a:ext cx="29741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Boblov 2-In-1 Wireless Cycling Anti-Pollution Mask</a:t>
            </a:r>
          </a:p>
          <a:p>
            <a:r>
              <a:rPr lang="en-US" sz="1000" dirty="0"/>
              <a:t>&amp; Bone Conduction BT Bluetooth Stereo Headphone</a:t>
            </a:r>
          </a:p>
        </p:txBody>
      </p:sp>
    </p:spTree>
    <p:extLst>
      <p:ext uri="{BB962C8B-B14F-4D97-AF65-F5344CB8AC3E}">
        <p14:creationId xmlns:p14="http://schemas.microsoft.com/office/powerpoint/2010/main" val="161308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Features/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Personal Air quality indicator (This indicates air quality based on the Mask sensors)</a:t>
            </a:r>
          </a:p>
          <a:p>
            <a:pPr lvl="1"/>
            <a:r>
              <a:rPr lang="en-US" dirty="0"/>
              <a:t>Simple – Green/Yellow/Red LEDs</a:t>
            </a:r>
          </a:p>
          <a:p>
            <a:r>
              <a:rPr lang="en-US" dirty="0"/>
              <a:t>Local Air quality indicator </a:t>
            </a:r>
          </a:p>
          <a:p>
            <a:pPr lvl="1"/>
            <a:r>
              <a:rPr lang="en-US" dirty="0"/>
              <a:t>Even simpler – binary indicator (Take or don’t take) “Blue Glow” or something similar</a:t>
            </a:r>
          </a:p>
          <a:p>
            <a:pPr lvl="1"/>
            <a:r>
              <a:rPr lang="en-US" dirty="0"/>
              <a:t>Rely on Internet API (decision made in the cloud – based on external air quality API sites)</a:t>
            </a:r>
          </a:p>
          <a:p>
            <a:r>
              <a:rPr lang="en-US" dirty="0"/>
              <a:t>Collect personal air quality data (including quality data, location, device identifier, date/time) and send to the cloud</a:t>
            </a:r>
          </a:p>
          <a:p>
            <a:pPr lvl="1"/>
            <a:r>
              <a:rPr lang="en-US" dirty="0"/>
              <a:t>Available for User to track exposure/ quality</a:t>
            </a:r>
          </a:p>
          <a:p>
            <a:pPr lvl="1"/>
            <a:r>
              <a:rPr lang="en-US" dirty="0"/>
              <a:t>Used to augment Air Quality data (In a way that is not personally identifiable)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436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Electronics should be</a:t>
            </a:r>
          </a:p>
          <a:p>
            <a:pPr lvl="1"/>
            <a:r>
              <a:rPr lang="en-US" dirty="0"/>
              <a:t>Small physical size/ weight</a:t>
            </a:r>
          </a:p>
          <a:p>
            <a:pPr lvl="1"/>
            <a:r>
              <a:rPr lang="en-US" dirty="0"/>
              <a:t>Low Power /  very low power</a:t>
            </a:r>
          </a:p>
          <a:p>
            <a:pPr lvl="1"/>
            <a:r>
              <a:rPr lang="en-US" dirty="0"/>
              <a:t>Reasonable Cost: Need to manage cost increase relative to value add- premium mask seem to be better target</a:t>
            </a:r>
          </a:p>
          <a:p>
            <a:pPr lvl="1"/>
            <a:r>
              <a:rPr lang="en-US" dirty="0"/>
              <a:t>Durable (Washable??)</a:t>
            </a:r>
          </a:p>
          <a:p>
            <a:r>
              <a:rPr lang="en-US" dirty="0"/>
              <a:t>Software / Data</a:t>
            </a:r>
          </a:p>
          <a:p>
            <a:pPr lvl="1"/>
            <a:r>
              <a:rPr lang="en-US" dirty="0"/>
              <a:t>Sensitive user data must be protected</a:t>
            </a:r>
          </a:p>
          <a:p>
            <a:pPr lvl="1"/>
            <a:r>
              <a:rPr lang="en-US" dirty="0"/>
              <a:t>Device must be safely transferable (not possible to “inherit” someone else's data, nor pollute previous user’s data)</a:t>
            </a:r>
          </a:p>
          <a:p>
            <a:pPr lvl="1"/>
            <a:r>
              <a:rPr lang="en-US" dirty="0"/>
              <a:t>Secure-by-default – minimize attack surface</a:t>
            </a:r>
          </a:p>
          <a:p>
            <a:r>
              <a:rPr lang="en-US" dirty="0"/>
              <a:t>Costs</a:t>
            </a:r>
          </a:p>
          <a:p>
            <a:pPr lvl="1"/>
            <a:r>
              <a:rPr lang="en-US" dirty="0"/>
              <a:t>price from ~$10 to upwards of $150 – need to determine correct parts budget</a:t>
            </a:r>
          </a:p>
        </p:txBody>
      </p:sp>
    </p:spTree>
    <p:extLst>
      <p:ext uri="{BB962C8B-B14F-4D97-AF65-F5344CB8AC3E}">
        <p14:creationId xmlns:p14="http://schemas.microsoft.com/office/powerpoint/2010/main" val="3932539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Sensors</a:t>
            </a:r>
          </a:p>
          <a:p>
            <a:pPr lvl="1"/>
            <a:r>
              <a:rPr lang="en-US" dirty="0"/>
              <a:t>1 or more Air Quality Sensors (such as CO, Lead, NO2, O3, PM10, PM2.5, SO2, etc.) </a:t>
            </a:r>
            <a:r>
              <a:rPr lang="en-US" sz="1100" dirty="0">
                <a:hlinkClick r:id="rId2"/>
              </a:rPr>
              <a:t>https://www.epa.gov/air-trends</a:t>
            </a:r>
            <a:endParaRPr lang="en-US" sz="1100" dirty="0">
              <a:hlinkClick r:id="rId3"/>
            </a:endParaRPr>
          </a:p>
          <a:p>
            <a:pPr lvl="2"/>
            <a:r>
              <a:rPr lang="en-US" dirty="0"/>
              <a:t>Spec Sensors look promising (low power, small, light, but expensive) </a:t>
            </a:r>
            <a:r>
              <a:rPr lang="en-US" sz="1100" dirty="0">
                <a:hlinkClick r:id="rId3"/>
              </a:rPr>
              <a:t>https://www.spec-sensors.com</a:t>
            </a:r>
            <a:endParaRPr lang="en-US" sz="1100" dirty="0"/>
          </a:p>
          <a:p>
            <a:pPr lvl="1"/>
            <a:r>
              <a:rPr lang="en-US" dirty="0"/>
              <a:t>Sensors to indicate if Mask is being worn (circuit sensor/contact switch?)</a:t>
            </a:r>
          </a:p>
          <a:p>
            <a:pPr lvl="1"/>
            <a:r>
              <a:rPr lang="en-US" dirty="0"/>
              <a:t>Some kind of off/ standby switch, and a Clock</a:t>
            </a:r>
          </a:p>
          <a:p>
            <a:pPr lvl="1"/>
            <a:r>
              <a:rPr lang="en-US" dirty="0"/>
              <a:t>Geolocation? GPS module, Wi-Fi, or offload to smart phone?</a:t>
            </a:r>
          </a:p>
          <a:p>
            <a:r>
              <a:rPr lang="en-US" dirty="0"/>
              <a:t>Power</a:t>
            </a:r>
          </a:p>
          <a:p>
            <a:pPr lvl="1"/>
            <a:r>
              <a:rPr lang="en-US" dirty="0"/>
              <a:t>Low power – ideally 3.3 volt range, low consumption</a:t>
            </a:r>
          </a:p>
          <a:p>
            <a:pPr lvl="1"/>
            <a:r>
              <a:rPr lang="en-US" dirty="0"/>
              <a:t>Lion/li-poly or lithium coin (still need to do the calculations)</a:t>
            </a:r>
          </a:p>
          <a:p>
            <a:pPr lvl="1"/>
            <a:r>
              <a:rPr lang="en-US" dirty="0"/>
              <a:t>Ideally, rechargeable battery, or replaceable consumer grade cells (but need to watch cost and lifespan)</a:t>
            </a:r>
          </a:p>
          <a:p>
            <a:r>
              <a:rPr lang="en-US" dirty="0"/>
              <a:t>Storage</a:t>
            </a:r>
          </a:p>
          <a:p>
            <a:pPr lvl="1"/>
            <a:r>
              <a:rPr lang="en-US" dirty="0"/>
              <a:t>Some low cost flash storage for data accumulation (e.g. micro-SD or embedded)</a:t>
            </a:r>
          </a:p>
        </p:txBody>
      </p:sp>
    </p:spTree>
    <p:extLst>
      <p:ext uri="{BB962C8B-B14F-4D97-AF65-F5344CB8AC3E}">
        <p14:creationId xmlns:p14="http://schemas.microsoft.com/office/powerpoint/2010/main" val="1951082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(Continued)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Microcontroller – TBD, but goal to keep requirements low to support power budget</a:t>
            </a:r>
          </a:p>
          <a:p>
            <a:r>
              <a:rPr lang="en-US" dirty="0"/>
              <a:t>Connectivity – Two main options</a:t>
            </a:r>
          </a:p>
          <a:p>
            <a:pPr lvl="1"/>
            <a:r>
              <a:rPr lang="en-US" dirty="0"/>
              <a:t>Bluetooth Low Energy (BLE) via Smart phone, etc.</a:t>
            </a:r>
          </a:p>
          <a:p>
            <a:pPr lvl="2"/>
            <a:r>
              <a:rPr lang="en-US" dirty="0"/>
              <a:t>Smaller module, lower cost, exploit user’s cellular internet and Geolocation features</a:t>
            </a:r>
          </a:p>
          <a:p>
            <a:pPr lvl="2"/>
            <a:r>
              <a:rPr lang="en-US" dirty="0"/>
              <a:t>Depends on Phone, more complex software, needs microcontroller (probably)</a:t>
            </a:r>
          </a:p>
          <a:p>
            <a:pPr lvl="2"/>
            <a:r>
              <a:rPr lang="en-US" dirty="0"/>
              <a:t>User (or smart phone at least) proximity detection?</a:t>
            </a:r>
          </a:p>
          <a:p>
            <a:pPr lvl="1"/>
            <a:r>
              <a:rPr lang="en-US" dirty="0"/>
              <a:t>Cellular / Wi-Fi (e.g. Particle Electron / Photon)</a:t>
            </a:r>
          </a:p>
          <a:p>
            <a:pPr lvl="2"/>
            <a:r>
              <a:rPr lang="en-US" dirty="0"/>
              <a:t>Device can be independent, simpler software stack, no need for separate microcontroller</a:t>
            </a:r>
          </a:p>
          <a:p>
            <a:pPr lvl="2"/>
            <a:r>
              <a:rPr lang="en-US" dirty="0"/>
              <a:t>More expensive (cellular), Wi-Fi connectivity challenges, data plans, geolocation</a:t>
            </a:r>
          </a:p>
          <a:p>
            <a:pPr lvl="1"/>
            <a:r>
              <a:rPr lang="en-US" dirty="0"/>
              <a:t>Combinations? Each connectivity type has advantages – consider the Apple Watch (Wi-Fi + Bluetooth)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955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440" y="668829"/>
            <a:ext cx="8961120" cy="599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6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&amp;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Device should</a:t>
            </a:r>
          </a:p>
          <a:p>
            <a:pPr lvl="1"/>
            <a:r>
              <a:rPr lang="en-US" dirty="0"/>
              <a:t>Determine if “take me” indicator should be active (and possibly at what intensity) from internet API (Note: this should be a custom API that handles the logic – the device should be relatively simple to reduce power needs)</a:t>
            </a:r>
          </a:p>
          <a:p>
            <a:pPr lvl="1"/>
            <a:r>
              <a:rPr lang="en-US" dirty="0"/>
              <a:t>Collect sensor data and transmit to cloud (possibly via smartphone as intermediary) – Cache locally in case of outage/offline use</a:t>
            </a:r>
          </a:p>
          <a:p>
            <a:pPr lvl="1"/>
            <a:r>
              <a:rPr lang="en-US" dirty="0"/>
              <a:t>Use data from masks to build database to support enhanced air quality information (in such a way that it doesn’t compromise privacy or security)</a:t>
            </a:r>
          </a:p>
          <a:p>
            <a:r>
              <a:rPr lang="en-US" dirty="0"/>
              <a:t>Cloud Services should</a:t>
            </a:r>
          </a:p>
          <a:p>
            <a:pPr lvl="1"/>
            <a:r>
              <a:rPr lang="en-US" dirty="0"/>
              <a:t>Receive location data and return air quality index (possibly the nominal “Air Quality Index” or some custom value)</a:t>
            </a:r>
          </a:p>
          <a:p>
            <a:pPr lvl="1"/>
            <a:r>
              <a:rPr lang="en-US" dirty="0"/>
              <a:t>Receive sensor / device data and store data points to cloud DB (associated with correct user)</a:t>
            </a:r>
          </a:p>
          <a:p>
            <a:pPr lvl="1"/>
            <a:r>
              <a:rPr lang="en-US" dirty="0"/>
              <a:t>Provide a portal for user to view/ manage device data</a:t>
            </a:r>
          </a:p>
          <a:p>
            <a:r>
              <a:rPr lang="en-US" dirty="0"/>
              <a:t>Phone App (if needed) Should</a:t>
            </a:r>
          </a:p>
          <a:p>
            <a:pPr lvl="1"/>
            <a:r>
              <a:rPr lang="en-US" dirty="0"/>
              <a:t>Collect data from device and forward to cloud when available (both links may be transient) – Provide additional data as needed (</a:t>
            </a:r>
            <a:r>
              <a:rPr lang="en-US" dirty="0" err="1"/>
              <a:t>ie</a:t>
            </a:r>
            <a:r>
              <a:rPr lang="en-US" dirty="0"/>
              <a:t> geolocation, User Account ID)</a:t>
            </a:r>
          </a:p>
          <a:p>
            <a:pPr lvl="1"/>
            <a:r>
              <a:rPr lang="en-US" dirty="0"/>
              <a:t>Forward requests for Air Quality Index for area to device so indicator can function</a:t>
            </a:r>
          </a:p>
          <a:p>
            <a:pPr lvl="1"/>
            <a:r>
              <a:rPr lang="en-US" dirty="0"/>
              <a:t>Portal to data?</a:t>
            </a:r>
          </a:p>
        </p:txBody>
      </p:sp>
    </p:spTree>
    <p:extLst>
      <p:ext uri="{BB962C8B-B14F-4D97-AF65-F5344CB8AC3E}">
        <p14:creationId xmlns:p14="http://schemas.microsoft.com/office/powerpoint/2010/main" val="33628626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2427</TotalTime>
  <Words>1226</Words>
  <Application>Microsoft Office PowerPoint</Application>
  <PresentationFormat>Widescreen</PresentationFormat>
  <Paragraphs>123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Gill Sans MT</vt:lpstr>
      <vt:lpstr>Wingdings 2</vt:lpstr>
      <vt:lpstr>Dividend</vt:lpstr>
      <vt:lpstr>Project Pitch</vt:lpstr>
      <vt:lpstr>Idea – Smart Pollution Mask</vt:lpstr>
      <vt:lpstr>Common Mask Types/Styles</vt:lpstr>
      <vt:lpstr>Features/ Behavior</vt:lpstr>
      <vt:lpstr>Design Constraints</vt:lpstr>
      <vt:lpstr>Hardware</vt:lpstr>
      <vt:lpstr>Hardware (Continued)</vt:lpstr>
      <vt:lpstr>PowerPoint Presentation</vt:lpstr>
      <vt:lpstr>Software &amp; DATA</vt:lpstr>
      <vt:lpstr>Air Quality APIs</vt:lpstr>
      <vt:lpstr>Existing and upcoming Devices “in the Wild”</vt:lpstr>
      <vt:lpstr>Challenges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Christianson</dc:creator>
  <cp:lastModifiedBy>Charles Christianson</cp:lastModifiedBy>
  <cp:revision>42</cp:revision>
  <dcterms:created xsi:type="dcterms:W3CDTF">2017-04-03T16:46:56Z</dcterms:created>
  <dcterms:modified xsi:type="dcterms:W3CDTF">2017-04-12T21:09:24Z</dcterms:modified>
</cp:coreProperties>
</file>

<file path=docProps/thumbnail.jpeg>
</file>